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23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03920" y="-1463040"/>
            <a:ext cx="5943600" cy="5943600"/>
          </a:xfrm>
          <a:prstGeom prst="ellipse">
            <a:avLst/>
          </a:prstGeom>
          <a:solidFill>
            <a:srgbClr val="0E3A4E">
              <a:alpha val="8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509760" y="-548640"/>
            <a:ext cx="4206240" cy="4206240"/>
          </a:xfrm>
          <a:prstGeom prst="ellipse">
            <a:avLst/>
          </a:prstGeom>
          <a:solidFill>
            <a:srgbClr val="02C39A">
              <a:alpha val="22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645920" y="4206240"/>
            <a:ext cx="3840480" cy="3840480"/>
          </a:xfrm>
          <a:prstGeom prst="ellipse">
            <a:avLst/>
          </a:prstGeom>
          <a:solidFill>
            <a:srgbClr val="00A896">
              <a:alpha val="18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8288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6FD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1 • FONDASI  —  PERTEMUAN 1 DARI 16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22960" y="2103120"/>
            <a:ext cx="1024128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4FB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Pengantar &amp; Hakikat Komunikasi Interpersonal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822960" y="3657600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BFE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Definisi • Karakteristik • Evolusi Model Komunikasi: Shannon-Weaver → Transaksional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68680" y="4315968"/>
            <a:ext cx="2011680" cy="0"/>
          </a:xfrm>
          <a:prstGeom prst="line">
            <a:avLst/>
          </a:prstGeom>
          <a:noFill/>
          <a:ln w="31750">
            <a:solidFill>
              <a:srgbClr val="02C39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452628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Mahasiswa mampu menjelaskan konsep dasar dan model komunikasi interpersonal.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PEMBELAJARAN PERTEMUAN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3152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Apa yang Akan Kita Pelajari Hari Ini?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11091672" cy="914400"/>
          </a:xfrm>
          <a:prstGeom prst="roundRect">
            <a:avLst>
              <a:gd name="adj" fmla="val 10000"/>
            </a:avLst>
          </a:prstGeom>
          <a:solidFill>
            <a:srgbClr val="072337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600200"/>
            <a:ext cx="10424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F4FB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Setelah pertemuan ini, mahasiswa mampu menjelaskan konsep dasar dan model komunikasi interpersonal — dari definisi, karakteristik, hingga evolusi model dari Shannon-Weaver menuju model transaksional.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548640" y="2788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19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ALUR PEMBAHASAN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48640" y="3200400"/>
            <a:ext cx="3520440" cy="260604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3474720"/>
            <a:ext cx="640080" cy="64008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34747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822960" y="4251960"/>
            <a:ext cx="2971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Definisi &amp; Karakteristik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822960" y="4892040"/>
            <a:ext cx="2971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 itu komunikasi interpersonal dan apa yang membuatnya unik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087368" y="4320540"/>
            <a:ext cx="23774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19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343400" y="3200400"/>
            <a:ext cx="3520440" cy="260604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617720" y="3474720"/>
            <a:ext cx="640080" cy="64008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5" name="Text 13"/>
          <p:cNvSpPr/>
          <p:nvPr/>
        </p:nvSpPr>
        <p:spPr>
          <a:xfrm>
            <a:off x="4617720" y="34747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4617720" y="4251960"/>
            <a:ext cx="2971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Evolusi Model Komunikasi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4617720" y="4892040"/>
            <a:ext cx="2971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Bagaimana cara pandang terhadap proses komunikasi berkembang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882128" y="4320540"/>
            <a:ext cx="23774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19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8138160" y="3200400"/>
            <a:ext cx="3520440" cy="260604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412480" y="3474720"/>
            <a:ext cx="640080" cy="64008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21" name="Text 19"/>
          <p:cNvSpPr/>
          <p:nvPr/>
        </p:nvSpPr>
        <p:spPr>
          <a:xfrm>
            <a:off x="8412480" y="34747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8412480" y="4251960"/>
            <a:ext cx="2971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Shannon-Weaver → Transaksional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8412480" y="4892040"/>
            <a:ext cx="2971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Dari model satu arah menuju model yang saling membentuk makna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2C39A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19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  •  1 / 7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621792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Definisi Komunikasi Interpersonal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828800"/>
            <a:ext cx="603504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Proses pertukaran pesan verbal &amp; nonverbal antara dua orang atau lebih secara langsung</a:t>
            </a:r>
            <a:endParaRPr lang="en-US" sz="14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Bersifat dyadic — melibatkan pengiriman dan penerimaan makna secara timbal balik</a:t>
            </a:r>
            <a:endParaRPr lang="en-US" sz="14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Terjadi dalam konteks relasi yang saling memengaruhi satu sama lain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19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48640" y="1810512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48640" y="3749040"/>
            <a:ext cx="6035040" cy="1417320"/>
          </a:xfrm>
          <a:prstGeom prst="roundRect">
            <a:avLst>
              <a:gd name="adj" fmla="val 6452"/>
            </a:avLst>
          </a:prstGeom>
          <a:solidFill>
            <a:srgbClr val="072337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374904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1188720" y="3886200"/>
            <a:ext cx="525780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F4FB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Komunikasi interpersonal adalah proses saling bertukar makna antarindividu yang saling bergantung, di mana pesan dikirim dan ditafsirkan secara bersamaan.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903720" y="1828800"/>
            <a:ext cx="4736592" cy="3337560"/>
          </a:xfrm>
          <a:prstGeom prst="roundRect">
            <a:avLst>
              <a:gd name="adj" fmla="val 2740"/>
            </a:avLst>
          </a:prstGeom>
          <a:solidFill>
            <a:srgbClr val="E4F8F2"/>
          </a:solidFill>
          <a:ln/>
        </p:spPr>
      </p:sp>
      <p:sp>
        <p:nvSpPr>
          <p:cNvPr id="12" name="Shape 10"/>
          <p:cNvSpPr/>
          <p:nvPr/>
        </p:nvSpPr>
        <p:spPr>
          <a:xfrm>
            <a:off x="7104888" y="2029968"/>
            <a:ext cx="411480" cy="41148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3" name="Text 11"/>
          <p:cNvSpPr/>
          <p:nvPr/>
        </p:nvSpPr>
        <p:spPr>
          <a:xfrm>
            <a:off x="7104888" y="202996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653528" y="2029968"/>
            <a:ext cx="382219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019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SLIDE INI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7178040" y="2542032"/>
            <a:ext cx="4187952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merumuskan definisi komunikasi interpersonal dengan kata-kata sendiri.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Awal Pertemuan 1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Karakteristik Komunikasi Interpersonal  →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19" name="Shape 17"/>
          <p:cNvSpPr/>
          <p:nvPr/>
        </p:nvSpPr>
        <p:spPr>
          <a:xfrm>
            <a:off x="548640" y="6382512"/>
            <a:ext cx="1227909" cy="109728"/>
          </a:xfrm>
          <a:prstGeom prst="roundRect">
            <a:avLst>
              <a:gd name="adj" fmla="val 50000"/>
            </a:avLst>
          </a:prstGeom>
          <a:solidFill>
            <a:srgbClr val="02C39A"/>
          </a:solidFill>
          <a:ln/>
        </p:spPr>
      </p:sp>
      <p:sp>
        <p:nvSpPr>
          <p:cNvPr id="20" name="Text 18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1 dari 7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2C39A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19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  •  2 / 7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621792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Karakteristik Komunikasi Interpersonal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5349240" cy="178308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965960"/>
            <a:ext cx="502920" cy="50292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19659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417320" y="1938528"/>
            <a:ext cx="4251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 Terhindarkan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77240" y="2606040"/>
            <a:ext cx="48920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Kita tidak bisa “tidak berkomunikasi” ketika berada bersama orang lain — diam pun menyampaikan pesan.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126480" y="1737360"/>
            <a:ext cx="5349240" cy="178308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355080" y="1965960"/>
            <a:ext cx="502920" cy="50292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2" name="Text 10"/>
          <p:cNvSpPr/>
          <p:nvPr/>
        </p:nvSpPr>
        <p:spPr>
          <a:xfrm>
            <a:off x="6355080" y="19659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995160" y="1938528"/>
            <a:ext cx="4251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 Dapat Diulang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355080" y="2606040"/>
            <a:ext cx="48920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Pesan yang telah disampaikan tidak bisa ditarik kembali sepenuhnya; kesan yang tercipta menetap.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3749040"/>
            <a:ext cx="5349240" cy="178308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77240" y="3977640"/>
            <a:ext cx="502920" cy="50292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7" name="Text 15"/>
          <p:cNvSpPr/>
          <p:nvPr/>
        </p:nvSpPr>
        <p:spPr>
          <a:xfrm>
            <a:off x="777240" y="39776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417320" y="3950208"/>
            <a:ext cx="4251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Kontekstual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777240" y="4617720"/>
            <a:ext cx="48920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Makna pesan dipengaruhi oleh konteks fisik, sosial, dan budaya tempat komunikasi terjadi.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126480" y="3749040"/>
            <a:ext cx="5349240" cy="178308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355080" y="3977640"/>
            <a:ext cx="502920" cy="50292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22" name="Text 20"/>
          <p:cNvSpPr/>
          <p:nvPr/>
        </p:nvSpPr>
        <p:spPr>
          <a:xfrm>
            <a:off x="6355080" y="39776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6995160" y="3950208"/>
            <a:ext cx="4251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Dinamis &amp; Berkelanjutan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6355080" y="4617720"/>
            <a:ext cx="48920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Relasi terus berkembang melalui interaksi yang berulang dari waktu ke waktu.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Definisi Komunikasi Interpersonal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Evolusi Model Komunikasi  →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28" name="Shape 26"/>
          <p:cNvSpPr/>
          <p:nvPr/>
        </p:nvSpPr>
        <p:spPr>
          <a:xfrm>
            <a:off x="548640" y="6382512"/>
            <a:ext cx="2455817" cy="109728"/>
          </a:xfrm>
          <a:prstGeom prst="roundRect">
            <a:avLst>
              <a:gd name="adj" fmla="val 50000"/>
            </a:avLst>
          </a:prstGeom>
          <a:solidFill>
            <a:srgbClr val="02C39A"/>
          </a:solidFill>
          <a:ln/>
        </p:spPr>
      </p:sp>
      <p:sp>
        <p:nvSpPr>
          <p:cNvPr id="29" name="Text 27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2 dari 7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2C39A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19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  •  3 / 7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621792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Evolusi Model Komunikasi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548640" y="1417320"/>
            <a:ext cx="10424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 pandang terhadap “bagaimana komunikasi bekerja” berkembang dari model satu arah menuju model yang saling membentuk makna secara bersamaan.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2560320" y="2377440"/>
            <a:ext cx="7680960" cy="0"/>
          </a:xfrm>
          <a:prstGeom prst="line">
            <a:avLst/>
          </a:prstGeom>
          <a:noFill/>
          <a:ln w="38100">
            <a:solidFill>
              <a:srgbClr val="CFE7E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0" y="2103120"/>
            <a:ext cx="548640" cy="548640"/>
          </a:xfrm>
          <a:prstGeom prst="ellipse">
            <a:avLst/>
          </a:prstGeom>
          <a:solidFill>
            <a:srgbClr val="02C39A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286000" y="21031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914400" y="2926080"/>
            <a:ext cx="329184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15568" y="3090672"/>
            <a:ext cx="288950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 Linear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1115568" y="3429000"/>
            <a:ext cx="28895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019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SHANNON-WEAVER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1115568" y="3749040"/>
            <a:ext cx="2889504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Komunikasi = satu arah, dari sumber ke penerima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126480" y="2103120"/>
            <a:ext cx="548640" cy="548640"/>
          </a:xfrm>
          <a:prstGeom prst="ellipse">
            <a:avLst/>
          </a:prstGeom>
          <a:solidFill>
            <a:srgbClr val="02C39A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126480" y="21031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754880" y="2926080"/>
            <a:ext cx="329184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956048" y="3090672"/>
            <a:ext cx="288950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 Interaktif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4956048" y="3429000"/>
            <a:ext cx="28895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019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SCHRAMM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4956048" y="3749040"/>
            <a:ext cx="2889504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Menambahkan umpan balik (feedback) &amp; bidang pengalaman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9966960" y="2103120"/>
            <a:ext cx="548640" cy="548640"/>
          </a:xfrm>
          <a:prstGeom prst="ellipse">
            <a:avLst/>
          </a:prstGeom>
          <a:solidFill>
            <a:srgbClr val="02C39A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966960" y="21031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595360" y="2926080"/>
            <a:ext cx="329184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796528" y="3090672"/>
            <a:ext cx="288950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 Transaksional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8796528" y="3429000"/>
            <a:ext cx="28895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019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BARNLUND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8796528" y="3749040"/>
            <a:ext cx="2889504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Kedua pihak mengirim &amp; menerima makna secara simultan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548640" y="5029200"/>
            <a:ext cx="11091672" cy="731520"/>
          </a:xfrm>
          <a:prstGeom prst="roundRect">
            <a:avLst>
              <a:gd name="adj" fmla="val 12500"/>
            </a:avLst>
          </a:prstGeom>
          <a:solidFill>
            <a:srgbClr val="E4F8F2"/>
          </a:solidFill>
          <a:ln/>
        </p:spPr>
      </p:sp>
      <p:sp>
        <p:nvSpPr>
          <p:cNvPr id="26" name="Text 24"/>
          <p:cNvSpPr/>
          <p:nvPr/>
        </p:nvSpPr>
        <p:spPr>
          <a:xfrm>
            <a:off x="777240" y="5029200"/>
            <a:ext cx="2377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19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TUJUAN SLIDE INI:  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3154680" y="5029200"/>
            <a:ext cx="8321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memahami garis besar perkembangan cara pandang terhadap proses komunikasi, sebelum mempelajari tiap model secara rinci.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Karakteristik Komunikasi Interpersonal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Model Shannon-Weaver (Linear)  →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31" name="Shape 29"/>
          <p:cNvSpPr/>
          <p:nvPr/>
        </p:nvSpPr>
        <p:spPr>
          <a:xfrm>
            <a:off x="548640" y="6382512"/>
            <a:ext cx="3683726" cy="109728"/>
          </a:xfrm>
          <a:prstGeom prst="roundRect">
            <a:avLst>
              <a:gd name="adj" fmla="val 50000"/>
            </a:avLst>
          </a:prstGeom>
          <a:solidFill>
            <a:srgbClr val="02C39A"/>
          </a:solidFill>
          <a:ln/>
        </p:spPr>
      </p:sp>
      <p:sp>
        <p:nvSpPr>
          <p:cNvPr id="32" name="Text 30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3 dari 7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2C39A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19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  •  4 / 7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621792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 Shannon-Weaver (Linear)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548640" y="2194560"/>
            <a:ext cx="1691640" cy="822960"/>
          </a:xfrm>
          <a:prstGeom prst="roundRect">
            <a:avLst>
              <a:gd name="adj" fmla="val 8889"/>
            </a:avLst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2194560"/>
            <a:ext cx="1691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Sumber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240280" y="2606040"/>
            <a:ext cx="384048" cy="9144"/>
          </a:xfrm>
          <a:prstGeom prst="line">
            <a:avLst/>
          </a:prstGeom>
          <a:noFill/>
          <a:ln w="25400">
            <a:solidFill>
              <a:srgbClr val="019876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2624328" y="2194560"/>
            <a:ext cx="1691640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624328" y="2194560"/>
            <a:ext cx="1691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Encoder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315968" y="2606040"/>
            <a:ext cx="384048" cy="9144"/>
          </a:xfrm>
          <a:prstGeom prst="line">
            <a:avLst/>
          </a:prstGeom>
          <a:noFill/>
          <a:ln w="25400">
            <a:solidFill>
              <a:srgbClr val="019876"/>
            </a:solidFill>
            <a:prstDash val="solid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4700016" y="2194560"/>
            <a:ext cx="1691640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00016" y="2194560"/>
            <a:ext cx="1691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Saluran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391656" y="2606040"/>
            <a:ext cx="384048" cy="9144"/>
          </a:xfrm>
          <a:prstGeom prst="line">
            <a:avLst/>
          </a:prstGeom>
          <a:noFill/>
          <a:ln w="25400">
            <a:solidFill>
              <a:srgbClr val="019876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6775704" y="2194560"/>
            <a:ext cx="1691640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775704" y="2194560"/>
            <a:ext cx="1691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Decoder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467344" y="2606040"/>
            <a:ext cx="384048" cy="9144"/>
          </a:xfrm>
          <a:prstGeom prst="line">
            <a:avLst/>
          </a:prstGeom>
          <a:noFill/>
          <a:ln w="25400">
            <a:solidFill>
              <a:srgbClr val="019876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8851392" y="2194560"/>
            <a:ext cx="1691640" cy="822960"/>
          </a:xfrm>
          <a:prstGeom prst="roundRect">
            <a:avLst>
              <a:gd name="adj" fmla="val 8889"/>
            </a:avLst>
          </a:prstGeom>
          <a:solidFill>
            <a:srgbClr val="02C39A"/>
          </a:solidFill>
          <a:ln/>
        </p:spPr>
      </p:sp>
      <p:sp>
        <p:nvSpPr>
          <p:cNvPr id="18" name="Text 16"/>
          <p:cNvSpPr/>
          <p:nvPr/>
        </p:nvSpPr>
        <p:spPr>
          <a:xfrm>
            <a:off x="8851392" y="2194560"/>
            <a:ext cx="1691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Penerima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5545836" y="1691640"/>
            <a:ext cx="9144" cy="457200"/>
          </a:xfrm>
          <a:prstGeom prst="line">
            <a:avLst/>
          </a:prstGeom>
          <a:noFill/>
          <a:ln w="19050">
            <a:solidFill>
              <a:srgbClr val="C0392B"/>
            </a:solidFill>
            <a:prstDash val="solid"/>
            <a:tailEnd type="triangle"/>
          </a:ln>
        </p:spPr>
      </p:sp>
      <p:sp>
        <p:nvSpPr>
          <p:cNvPr id="20" name="Text 18"/>
          <p:cNvSpPr/>
          <p:nvPr/>
        </p:nvSpPr>
        <p:spPr>
          <a:xfrm>
            <a:off x="4151376" y="1325880"/>
            <a:ext cx="2788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GANGGUAN (NOISE)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3383280"/>
            <a:ext cx="603504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Komunikasi dipandang sebagai proses satu arah (linear)</a:t>
            </a:r>
            <a:endParaRPr lang="en-US" sz="14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 inti: sumber, pesan, saluran, penerima, dan gangguan (noise)</a:t>
            </a:r>
            <a:endParaRPr lang="en-US" sz="14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Awalnya dirancang untuk teori sinyal telekomunikasi, bukan relasi manusia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903720" y="3383280"/>
            <a:ext cx="4736592" cy="2103120"/>
          </a:xfrm>
          <a:prstGeom prst="roundRect">
            <a:avLst>
              <a:gd name="adj" fmla="val 4348"/>
            </a:avLst>
          </a:prstGeom>
          <a:solidFill>
            <a:srgbClr val="E4F8F2"/>
          </a:solidFill>
          <a:ln/>
        </p:spPr>
      </p:sp>
      <p:sp>
        <p:nvSpPr>
          <p:cNvPr id="23" name="Shape 21"/>
          <p:cNvSpPr/>
          <p:nvPr/>
        </p:nvSpPr>
        <p:spPr>
          <a:xfrm>
            <a:off x="7104888" y="3584448"/>
            <a:ext cx="411480" cy="41148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24" name="Text 22"/>
          <p:cNvSpPr/>
          <p:nvPr/>
        </p:nvSpPr>
        <p:spPr>
          <a:xfrm>
            <a:off x="7104888" y="358444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7653528" y="3584448"/>
            <a:ext cx="382219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019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SLIDE INI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178040" y="4096512"/>
            <a:ext cx="4187952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menjelaskan komponen dasar model komunikasi linear Shannon-Weaver.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Evolusi Model Komunikasi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Model Interaktif  →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30" name="Shape 28"/>
          <p:cNvSpPr/>
          <p:nvPr/>
        </p:nvSpPr>
        <p:spPr>
          <a:xfrm>
            <a:off x="548640" y="6382512"/>
            <a:ext cx="4911634" cy="109728"/>
          </a:xfrm>
          <a:prstGeom prst="roundRect">
            <a:avLst>
              <a:gd name="adj" fmla="val 50000"/>
            </a:avLst>
          </a:prstGeom>
          <a:solidFill>
            <a:srgbClr val="02C39A"/>
          </a:solidFill>
          <a:ln/>
        </p:spPr>
      </p:sp>
      <p:sp>
        <p:nvSpPr>
          <p:cNvPr id="31" name="Text 29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4 dari 7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2C39A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19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  •  5 / 7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621792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 Interaktif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914400" y="1783080"/>
            <a:ext cx="1463040" cy="1463040"/>
          </a:xfrm>
          <a:prstGeom prst="ellipse">
            <a:avLst/>
          </a:prstGeom>
          <a:solidFill>
            <a:srgbClr val="02C39A">
              <a:alpha val="28000"/>
            </a:srgbClr>
          </a:solidFill>
          <a:ln w="19050">
            <a:solidFill>
              <a:srgbClr val="02C39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14800" y="1783080"/>
            <a:ext cx="1463040" cy="1463040"/>
          </a:xfrm>
          <a:prstGeom prst="ellipse">
            <a:avLst/>
          </a:prstGeom>
          <a:solidFill>
            <a:srgbClr val="00A896">
              <a:alpha val="28000"/>
            </a:srgbClr>
          </a:solidFill>
          <a:ln w="19050">
            <a:solidFill>
              <a:srgbClr val="00A89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783080"/>
            <a:ext cx="14630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4114800" y="1783080"/>
            <a:ext cx="14630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640080" y="3319272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Komunikator A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840480" y="3319272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Komunikator B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514600" y="192024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Pesan →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2468880" y="2194560"/>
            <a:ext cx="1554480" cy="9144"/>
          </a:xfrm>
          <a:prstGeom prst="line">
            <a:avLst/>
          </a:prstGeom>
          <a:noFill/>
          <a:ln w="25400">
            <a:solidFill>
              <a:srgbClr val="019876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2468880" y="2834640"/>
            <a:ext cx="1554480" cy="9144"/>
          </a:xfrm>
          <a:prstGeom prst="line">
            <a:avLst/>
          </a:prstGeom>
          <a:noFill/>
          <a:ln w="25400">
            <a:solidFill>
              <a:srgbClr val="019876"/>
            </a:solidFill>
            <a:prstDash val="solid"/>
            <a:tailEnd type="triangle"/>
          </a:ln>
        </p:spPr>
      </p:sp>
      <p:sp>
        <p:nvSpPr>
          <p:cNvPr id="14" name="Text 12"/>
          <p:cNvSpPr/>
          <p:nvPr/>
        </p:nvSpPr>
        <p:spPr>
          <a:xfrm>
            <a:off x="2514600" y="288036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Umpan Balik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3794760"/>
            <a:ext cx="603504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Menambahkan elemen umpan balik (feedback) dari penerima ke sumber</a:t>
            </a:r>
            <a:endParaRPr lang="en-US" sz="13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Komunikasi mulai dipandang dua arah, meski masih bergantian</a:t>
            </a:r>
            <a:endParaRPr lang="en-US" sz="13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Muncul konsep “bidang pengalaman” yang memengaruhi pemaknaan pesan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903720" y="1691640"/>
            <a:ext cx="4736592" cy="2286000"/>
          </a:xfrm>
          <a:prstGeom prst="roundRect">
            <a:avLst>
              <a:gd name="adj" fmla="val 4000"/>
            </a:avLst>
          </a:prstGeom>
          <a:solidFill>
            <a:srgbClr val="E4F8F2"/>
          </a:solidFill>
          <a:ln/>
        </p:spPr>
      </p:sp>
      <p:sp>
        <p:nvSpPr>
          <p:cNvPr id="17" name="Shape 15"/>
          <p:cNvSpPr/>
          <p:nvPr/>
        </p:nvSpPr>
        <p:spPr>
          <a:xfrm>
            <a:off x="7104888" y="1892808"/>
            <a:ext cx="411480" cy="41148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8" name="Text 16"/>
          <p:cNvSpPr/>
          <p:nvPr/>
        </p:nvSpPr>
        <p:spPr>
          <a:xfrm>
            <a:off x="7104888" y="189280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653528" y="1892808"/>
            <a:ext cx="382219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019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SLIDE INI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178040" y="2404872"/>
            <a:ext cx="4187952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menjelaskan penambahan umpan balik dalam model interaktif Schramm.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Model Shannon-Weaver (Linear)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Model Transaksional  →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24" name="Shape 22"/>
          <p:cNvSpPr/>
          <p:nvPr/>
        </p:nvSpPr>
        <p:spPr>
          <a:xfrm>
            <a:off x="548640" y="6382512"/>
            <a:ext cx="6139543" cy="109728"/>
          </a:xfrm>
          <a:prstGeom prst="roundRect">
            <a:avLst>
              <a:gd name="adj" fmla="val 50000"/>
            </a:avLst>
          </a:prstGeom>
          <a:solidFill>
            <a:srgbClr val="02C39A"/>
          </a:solidFill>
          <a:ln/>
        </p:spPr>
      </p:sp>
      <p:sp>
        <p:nvSpPr>
          <p:cNvPr id="25" name="Text 23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5 dari 7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2C39A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19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  •  6 / 7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621792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 Transaksional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777240" y="1508760"/>
            <a:ext cx="5806440" cy="2194560"/>
          </a:xfrm>
          <a:prstGeom prst="roundRect">
            <a:avLst>
              <a:gd name="adj" fmla="val 5833"/>
            </a:avLst>
          </a:prstGeom>
          <a:ln w="19050">
            <a:solidFill>
              <a:srgbClr val="02C39A"/>
            </a:solidFill>
            <a:prstDash val="dash"/>
          </a:ln>
        </p:spPr>
      </p:sp>
      <p:sp>
        <p:nvSpPr>
          <p:cNvPr id="6" name="Text 4"/>
          <p:cNvSpPr/>
          <p:nvPr/>
        </p:nvSpPr>
        <p:spPr>
          <a:xfrm>
            <a:off x="777240" y="1289304"/>
            <a:ext cx="5806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spc="50" kern="0" dirty="0">
                <a:solidFill>
                  <a:srgbClr val="019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KONTEKS (fisik • sosial • budaya • relasional)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1234440" y="1965960"/>
            <a:ext cx="1280160" cy="1280160"/>
          </a:xfrm>
          <a:prstGeom prst="ellipse">
            <a:avLst/>
          </a:prstGeom>
          <a:solidFill>
            <a:srgbClr val="02C39A">
              <a:alpha val="30000"/>
            </a:srgbClr>
          </a:solidFill>
          <a:ln w="19050">
            <a:solidFill>
              <a:srgbClr val="02C39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977640" y="1965960"/>
            <a:ext cx="1280160" cy="1280160"/>
          </a:xfrm>
          <a:prstGeom prst="ellipse">
            <a:avLst/>
          </a:prstGeom>
          <a:solidFill>
            <a:srgbClr val="00A896">
              <a:alpha val="30000"/>
            </a:srgbClr>
          </a:solidFill>
          <a:ln w="19050">
            <a:solidFill>
              <a:srgbClr val="00A89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34440" y="196596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977640" y="1965960"/>
            <a:ext cx="1280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2606040" y="2377440"/>
            <a:ext cx="1280160" cy="9144"/>
          </a:xfrm>
          <a:prstGeom prst="line">
            <a:avLst/>
          </a:prstGeom>
          <a:noFill/>
          <a:ln w="25400">
            <a:solidFill>
              <a:srgbClr val="019876"/>
            </a:solidFill>
            <a:prstDash val="solid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2606040" y="2834640"/>
            <a:ext cx="1280160" cy="9144"/>
          </a:xfrm>
          <a:prstGeom prst="line">
            <a:avLst/>
          </a:prstGeom>
          <a:noFill/>
          <a:ln w="25400">
            <a:solidFill>
              <a:srgbClr val="019876"/>
            </a:solidFill>
            <a:prstDash val="solid"/>
            <a:tailEnd type="triangle"/>
          </a:ln>
        </p:spPr>
      </p:sp>
      <p:sp>
        <p:nvSpPr>
          <p:cNvPr id="13" name="Text 11"/>
          <p:cNvSpPr/>
          <p:nvPr/>
        </p:nvSpPr>
        <p:spPr>
          <a:xfrm>
            <a:off x="2560320" y="2039112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bertukar makna</a:t>
            </a:r>
            <a:endParaRPr lang="en-US" sz="750" dirty="0"/>
          </a:p>
          <a:p>
            <a:pPr algn="ctr" indent="0" marL="0">
              <a:buNone/>
            </a:pPr>
            <a:r>
              <a:rPr lang="en-US" sz="7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secara simultan</a:t>
            </a:r>
            <a:endParaRPr lang="en-US" sz="75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794760"/>
            <a:ext cx="603504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Kedua pihak menjadi pengirim &amp; penerima pesan secara bersamaan</a:t>
            </a:r>
            <a:endParaRPr lang="en-US" sz="13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Makna dibentuk bersama (co-created), bukan dikirim sepihak</a:t>
            </a:r>
            <a:endParaRPr lang="en-US" sz="13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Dipengaruhi konteks fisik, sosial, relasional, dan budaya secara terus-menerus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903720" y="1691640"/>
            <a:ext cx="4736592" cy="2286000"/>
          </a:xfrm>
          <a:prstGeom prst="roundRect">
            <a:avLst>
              <a:gd name="adj" fmla="val 4000"/>
            </a:avLst>
          </a:prstGeom>
          <a:solidFill>
            <a:srgbClr val="E4F8F2"/>
          </a:solidFill>
          <a:ln/>
        </p:spPr>
      </p:sp>
      <p:sp>
        <p:nvSpPr>
          <p:cNvPr id="16" name="Shape 14"/>
          <p:cNvSpPr/>
          <p:nvPr/>
        </p:nvSpPr>
        <p:spPr>
          <a:xfrm>
            <a:off x="7104888" y="1892808"/>
            <a:ext cx="411480" cy="41148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7" name="Text 15"/>
          <p:cNvSpPr/>
          <p:nvPr/>
        </p:nvSpPr>
        <p:spPr>
          <a:xfrm>
            <a:off x="7104888" y="189280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653528" y="1892808"/>
            <a:ext cx="382219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019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SLIDE INI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7178040" y="2404872"/>
            <a:ext cx="4187952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menjelaskan mengapa model transaksional paling relevan menggambarkan komunikasi interpersonal masa kini.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Model Interaktif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Perbandingan Ketiga Model  →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23" name="Shape 21"/>
          <p:cNvSpPr/>
          <p:nvPr/>
        </p:nvSpPr>
        <p:spPr>
          <a:xfrm>
            <a:off x="548640" y="6382512"/>
            <a:ext cx="7367451" cy="109728"/>
          </a:xfrm>
          <a:prstGeom prst="roundRect">
            <a:avLst>
              <a:gd name="adj" fmla="val 50000"/>
            </a:avLst>
          </a:prstGeom>
          <a:solidFill>
            <a:srgbClr val="02C39A"/>
          </a:solidFill>
          <a:ln/>
        </p:spPr>
      </p:sp>
      <p:sp>
        <p:nvSpPr>
          <p:cNvPr id="24" name="Text 22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6 dari 7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2C39A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19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  •  7 / 7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621792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Perbandingan Ketiga Model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2377440" cy="530352"/>
          </a:xfrm>
          <a:prstGeom prst="rect">
            <a:avLst/>
          </a:prstGeom>
          <a:solidFill>
            <a:srgbClr val="072337"/>
          </a:solidFill>
          <a:ln w="9525">
            <a:solidFill>
              <a:srgbClr val="E4EDE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1600200"/>
            <a:ext cx="2157984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4F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Aspek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926080" y="1600200"/>
            <a:ext cx="2880360" cy="530352"/>
          </a:xfrm>
          <a:prstGeom prst="rect">
            <a:avLst/>
          </a:prstGeom>
          <a:solidFill>
            <a:srgbClr val="072337"/>
          </a:solidFill>
          <a:ln w="9525">
            <a:solidFill>
              <a:srgbClr val="E4ED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035808" y="1600200"/>
            <a:ext cx="2660904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4F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Linear (Shannon-Weaver)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806440" y="1600200"/>
            <a:ext cx="2880360" cy="530352"/>
          </a:xfrm>
          <a:prstGeom prst="rect">
            <a:avLst/>
          </a:prstGeom>
          <a:solidFill>
            <a:srgbClr val="072337"/>
          </a:solidFill>
          <a:ln w="9525">
            <a:solidFill>
              <a:srgbClr val="E4EDE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16168" y="1600200"/>
            <a:ext cx="2660904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4F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Interaktif (Schramm)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686800" y="1600200"/>
            <a:ext cx="2953512" cy="530352"/>
          </a:xfrm>
          <a:prstGeom prst="rect">
            <a:avLst/>
          </a:prstGeom>
          <a:solidFill>
            <a:srgbClr val="072337"/>
          </a:solidFill>
          <a:ln w="9525">
            <a:solidFill>
              <a:srgbClr val="E4EDE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796528" y="1600200"/>
            <a:ext cx="2734056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4F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Transaksional (Barnlund)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48640" y="2130552"/>
            <a:ext cx="2377440" cy="530352"/>
          </a:xfrm>
          <a:prstGeom prst="rect">
            <a:avLst/>
          </a:prstGeom>
          <a:solidFill>
            <a:srgbClr val="E4F8F2"/>
          </a:solidFill>
          <a:ln w="9525">
            <a:solidFill>
              <a:srgbClr val="E4EDE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2130552"/>
            <a:ext cx="2157984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Arah komunikasi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926080" y="2130552"/>
            <a:ext cx="2880360" cy="530352"/>
          </a:xfrm>
          <a:prstGeom prst="rect">
            <a:avLst/>
          </a:prstGeom>
          <a:solidFill>
            <a:srgbClr val="E4F8F2"/>
          </a:solidFill>
          <a:ln w="9525">
            <a:solidFill>
              <a:srgbClr val="E4EDE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035808" y="2130552"/>
            <a:ext cx="2660904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Satu arah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806440" y="2130552"/>
            <a:ext cx="2880360" cy="530352"/>
          </a:xfrm>
          <a:prstGeom prst="rect">
            <a:avLst/>
          </a:prstGeom>
          <a:solidFill>
            <a:srgbClr val="E4F8F2"/>
          </a:solidFill>
          <a:ln w="9525">
            <a:solidFill>
              <a:srgbClr val="E4EDE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916168" y="2130552"/>
            <a:ext cx="2660904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 arah, bergantian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686800" y="2130552"/>
            <a:ext cx="2953512" cy="530352"/>
          </a:xfrm>
          <a:prstGeom prst="rect">
            <a:avLst/>
          </a:prstGeom>
          <a:solidFill>
            <a:srgbClr val="E4F8F2"/>
          </a:solidFill>
          <a:ln w="9525">
            <a:solidFill>
              <a:srgbClr val="E4EDE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796528" y="2130552"/>
            <a:ext cx="2734056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Simultan, dua arah sekaligus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48640" y="2660904"/>
            <a:ext cx="2377440" cy="530352"/>
          </a:xfrm>
          <a:prstGeom prst="rect">
            <a:avLst/>
          </a:prstGeom>
          <a:solidFill>
            <a:srgbClr val="FFFFFF"/>
          </a:solidFill>
          <a:ln w="9525">
            <a:solidFill>
              <a:srgbClr val="E4EDE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8368" y="2660904"/>
            <a:ext cx="2157984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Peran umpan balik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2926080" y="2660904"/>
            <a:ext cx="2880360" cy="530352"/>
          </a:xfrm>
          <a:prstGeom prst="rect">
            <a:avLst/>
          </a:prstGeom>
          <a:solidFill>
            <a:srgbClr val="FFFFFF"/>
          </a:solidFill>
          <a:ln w="9525">
            <a:solidFill>
              <a:srgbClr val="E4EDE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035808" y="2660904"/>
            <a:ext cx="2660904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Tidak ada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5806440" y="2660904"/>
            <a:ext cx="2880360" cy="530352"/>
          </a:xfrm>
          <a:prstGeom prst="rect">
            <a:avLst/>
          </a:prstGeom>
          <a:solidFill>
            <a:srgbClr val="FFFFFF"/>
          </a:solidFill>
          <a:ln w="9525">
            <a:solidFill>
              <a:srgbClr val="E4EDE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916168" y="2660904"/>
            <a:ext cx="2660904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Ada, tapi tertunda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8686800" y="2660904"/>
            <a:ext cx="2953512" cy="530352"/>
          </a:xfrm>
          <a:prstGeom prst="rect">
            <a:avLst/>
          </a:prstGeom>
          <a:solidFill>
            <a:srgbClr val="FFFFFF"/>
          </a:solidFill>
          <a:ln w="9525">
            <a:solidFill>
              <a:srgbClr val="E4EDE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796528" y="2660904"/>
            <a:ext cx="2734056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Menyatu dalam proses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48640" y="3191256"/>
            <a:ext cx="2377440" cy="530352"/>
          </a:xfrm>
          <a:prstGeom prst="rect">
            <a:avLst/>
          </a:prstGeom>
          <a:solidFill>
            <a:srgbClr val="E4F8F2"/>
          </a:solidFill>
          <a:ln w="9525">
            <a:solidFill>
              <a:srgbClr val="E4EDE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" y="3191256"/>
            <a:ext cx="2157984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Peran konteks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2926080" y="3191256"/>
            <a:ext cx="2880360" cy="530352"/>
          </a:xfrm>
          <a:prstGeom prst="rect">
            <a:avLst/>
          </a:prstGeom>
          <a:solidFill>
            <a:srgbClr val="E4F8F2"/>
          </a:solidFill>
          <a:ln w="9525">
            <a:solidFill>
              <a:srgbClr val="E4EDEC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3035808" y="3191256"/>
            <a:ext cx="2660904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Diabaikan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5806440" y="3191256"/>
            <a:ext cx="2880360" cy="530352"/>
          </a:xfrm>
          <a:prstGeom prst="rect">
            <a:avLst/>
          </a:prstGeom>
          <a:solidFill>
            <a:srgbClr val="E4F8F2"/>
          </a:solidFill>
          <a:ln w="9525">
            <a:solidFill>
              <a:srgbClr val="E4EDEC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916168" y="3191256"/>
            <a:ext cx="2660904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Mulai diperhatikan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8686800" y="3191256"/>
            <a:ext cx="2953512" cy="530352"/>
          </a:xfrm>
          <a:prstGeom prst="rect">
            <a:avLst/>
          </a:prstGeom>
          <a:solidFill>
            <a:srgbClr val="E4F8F2"/>
          </a:solidFill>
          <a:ln w="9525">
            <a:solidFill>
              <a:srgbClr val="E4EDEC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796528" y="3191256"/>
            <a:ext cx="2734056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Sangat menentukan makna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548640" y="3721608"/>
            <a:ext cx="2377440" cy="530352"/>
          </a:xfrm>
          <a:prstGeom prst="rect">
            <a:avLst/>
          </a:prstGeom>
          <a:solidFill>
            <a:srgbClr val="FFFFFF"/>
          </a:solidFill>
          <a:ln w="9525">
            <a:solidFill>
              <a:srgbClr val="E4EDEC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3721608"/>
            <a:ext cx="2157984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2926080" y="3721608"/>
            <a:ext cx="2880360" cy="530352"/>
          </a:xfrm>
          <a:prstGeom prst="rect">
            <a:avLst/>
          </a:prstGeom>
          <a:solidFill>
            <a:srgbClr val="FFFFFF"/>
          </a:solidFill>
          <a:ln w="9525">
            <a:solidFill>
              <a:srgbClr val="E4EDEC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3035808" y="3721608"/>
            <a:ext cx="2660904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Siaran radio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5806440" y="3721608"/>
            <a:ext cx="2880360" cy="530352"/>
          </a:xfrm>
          <a:prstGeom prst="rect">
            <a:avLst/>
          </a:prstGeom>
          <a:solidFill>
            <a:srgbClr val="FFFFFF"/>
          </a:solidFill>
          <a:ln w="9525">
            <a:solidFill>
              <a:srgbClr val="E4EDEC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5916168" y="3721608"/>
            <a:ext cx="2660904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Percakapan telepon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8686800" y="3721608"/>
            <a:ext cx="2953512" cy="530352"/>
          </a:xfrm>
          <a:prstGeom prst="rect">
            <a:avLst/>
          </a:prstGeom>
          <a:solidFill>
            <a:srgbClr val="FFFFFF"/>
          </a:solidFill>
          <a:ln w="9525">
            <a:solidFill>
              <a:srgbClr val="E4EDEC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8796528" y="3721608"/>
            <a:ext cx="2734056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Obrolan tatap muka / chat aktif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548640" y="4526280"/>
            <a:ext cx="11091672" cy="1188720"/>
          </a:xfrm>
          <a:prstGeom prst="roundRect">
            <a:avLst>
              <a:gd name="adj" fmla="val 7692"/>
            </a:avLst>
          </a:prstGeom>
          <a:solidFill>
            <a:srgbClr val="E4F8F2"/>
          </a:solidFill>
          <a:ln/>
        </p:spPr>
      </p:sp>
      <p:sp>
        <p:nvSpPr>
          <p:cNvPr id="46" name="Shape 44"/>
          <p:cNvSpPr/>
          <p:nvPr/>
        </p:nvSpPr>
        <p:spPr>
          <a:xfrm>
            <a:off x="749808" y="4727448"/>
            <a:ext cx="411480" cy="41148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47" name="Text 45"/>
          <p:cNvSpPr/>
          <p:nvPr/>
        </p:nvSpPr>
        <p:spPr>
          <a:xfrm>
            <a:off x="749808" y="472744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1298448" y="4727448"/>
            <a:ext cx="1017727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019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SLIDE INI</a:t>
            </a:r>
            <a:endParaRPr lang="en-US" sz="1000" dirty="0"/>
          </a:p>
        </p:txBody>
      </p:sp>
      <p:sp>
        <p:nvSpPr>
          <p:cNvPr id="49" name="Text 47"/>
          <p:cNvSpPr/>
          <p:nvPr/>
        </p:nvSpPr>
        <p:spPr>
          <a:xfrm>
            <a:off x="822960" y="5239512"/>
            <a:ext cx="10543032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membandingkan asumsi dasar ketiga model komunikasi.</a:t>
            </a:r>
            <a:endParaRPr lang="en-US" sz="1400" dirty="0"/>
          </a:p>
        </p:txBody>
      </p:sp>
      <p:sp>
        <p:nvSpPr>
          <p:cNvPr id="50" name="Text 48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Model Transaksional</a:t>
            </a:r>
            <a:endParaRPr lang="en-US" sz="950" dirty="0"/>
          </a:p>
        </p:txBody>
      </p:sp>
      <p:sp>
        <p:nvSpPr>
          <p:cNvPr id="51" name="Text 49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Lanjut ke Pertemuan 2  →</a:t>
            </a:r>
            <a:endParaRPr lang="en-US" sz="950" dirty="0"/>
          </a:p>
        </p:txBody>
      </p:sp>
      <p:sp>
        <p:nvSpPr>
          <p:cNvPr id="52" name="Shape 50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53" name="Shape 51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02C39A"/>
          </a:solidFill>
          <a:ln/>
        </p:spPr>
      </p:sp>
      <p:sp>
        <p:nvSpPr>
          <p:cNvPr id="54" name="Text 52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7 dari 7</a:t>
            </a:r>
            <a:endParaRPr lang="en-US" sz="950" dirty="0"/>
          </a:p>
        </p:txBody>
      </p:sp>
      <p:sp>
        <p:nvSpPr>
          <p:cNvPr id="55" name="Text 5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56" name="Text 54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 • 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723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011680" y="-1645920"/>
            <a:ext cx="5486400" cy="5486400"/>
          </a:xfrm>
          <a:prstGeom prst="ellipse">
            <a:avLst/>
          </a:prstGeom>
          <a:solidFill>
            <a:srgbClr val="0E3A4E">
              <a:alpha val="8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8961120" y="3840480"/>
            <a:ext cx="5029200" cy="5029200"/>
          </a:xfrm>
          <a:prstGeom prst="ellipse">
            <a:avLst/>
          </a:prstGeom>
          <a:solidFill>
            <a:srgbClr val="02C39A">
              <a:alpha val="18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7315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6FD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RANGKUMAN PERTEMUAN 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822960" y="1097280"/>
            <a:ext cx="9144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4FB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Yang Telah Kita Pelajari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868680" y="2057400"/>
            <a:ext cx="103327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54000" indent="-254000">
              <a:spcAft>
                <a:spcPts val="1300"/>
              </a:spcAft>
              <a:buSzPct val="100000"/>
              <a:buChar char="•"/>
            </a:pPr>
            <a:r>
              <a:rPr lang="en-US" sz="1400" dirty="0">
                <a:solidFill>
                  <a:srgbClr val="E7F5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Komunikasi interpersonal adalah proses saling bertukar makna yang tak terhindarkan, tak dapat diulang, kontekstual, dan berkelanjutan</a:t>
            </a:r>
            <a:endParaRPr lang="en-US" sz="1400" dirty="0"/>
          </a:p>
          <a:p>
            <a:pPr marL="254000" indent="-254000">
              <a:spcAft>
                <a:spcPts val="1300"/>
              </a:spcAft>
              <a:buSzPct val="100000"/>
              <a:buChar char="•"/>
            </a:pPr>
            <a:r>
              <a:rPr lang="en-US" sz="1400" dirty="0">
                <a:solidFill>
                  <a:srgbClr val="E7F5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Shannon-Weaver memandang komunikasi sebagai proses satu arah dengan risiko gangguan (noise)</a:t>
            </a:r>
            <a:endParaRPr lang="en-US" sz="1400" dirty="0"/>
          </a:p>
          <a:p>
            <a:pPr marL="254000" indent="-254000">
              <a:spcAft>
                <a:spcPts val="1300"/>
              </a:spcAft>
              <a:buSzPct val="100000"/>
              <a:buChar char="•"/>
            </a:pPr>
            <a:r>
              <a:rPr lang="en-US" sz="1400" dirty="0">
                <a:solidFill>
                  <a:srgbClr val="E7F5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Interaktif menambahkan umpan balik dan bidang pengalaman</a:t>
            </a:r>
            <a:endParaRPr lang="en-US" sz="1400" dirty="0"/>
          </a:p>
          <a:p>
            <a:pPr marL="254000" indent="-254000">
              <a:spcAft>
                <a:spcPts val="1300"/>
              </a:spcAft>
              <a:buSzPct val="100000"/>
              <a:buChar char="•"/>
            </a:pPr>
            <a:r>
              <a:rPr lang="en-US" sz="1400" dirty="0">
                <a:solidFill>
                  <a:srgbClr val="E7F5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Transaksional menegaskan bahwa makna dibentuk bersama secara simultan dan dipengaruhi konteks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22960" y="4709160"/>
            <a:ext cx="10332720" cy="1417320"/>
          </a:xfrm>
          <a:prstGeom prst="roundRect">
            <a:avLst>
              <a:gd name="adj" fmla="val 7742"/>
            </a:avLst>
          </a:prstGeom>
          <a:solidFill>
            <a:srgbClr val="0E3A4E"/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864608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BERIKUTNYA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097280" y="5120640"/>
            <a:ext cx="9784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B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Pertemuan 2: Teori Penetrasi Sosial (Altman &amp; Taylor)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097280" y="5486400"/>
            <a:ext cx="9784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Setelah memahami dasar &amp; model komunikasi, kita akan melihat bagaimana keterbukaan diri terjadi secara bertahap dalam relasi — termasuk di ruang chat dan DM.  →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2026-09-25T07:57:42Z</dcterms:created>
  <dcterms:modified xsi:type="dcterms:W3CDTF">2026-09-25T07:57:42Z</dcterms:modified>
</cp:coreProperties>
</file>